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8" r:id="rId3"/>
    <p:sldId id="269" r:id="rId4"/>
    <p:sldId id="270" r:id="rId5"/>
    <p:sldId id="271" r:id="rId6"/>
    <p:sldId id="274" r:id="rId7"/>
    <p:sldId id="275" r:id="rId8"/>
    <p:sldId id="278" r:id="rId9"/>
    <p:sldId id="279" r:id="rId10"/>
    <p:sldId id="272" r:id="rId11"/>
    <p:sldId id="258" r:id="rId12"/>
    <p:sldId id="259" r:id="rId13"/>
    <p:sldId id="263" r:id="rId14"/>
    <p:sldId id="276" r:id="rId15"/>
    <p:sldId id="277" r:id="rId16"/>
    <p:sldId id="261" r:id="rId17"/>
    <p:sldId id="264" r:id="rId18"/>
    <p:sldId id="265" r:id="rId19"/>
    <p:sldId id="266" r:id="rId20"/>
    <p:sldId id="267"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0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D8F7CA8-1228-46A4-A89E-683676EBC04F}" type="datetimeFigureOut">
              <a:rPr lang="en-US" smtClean="0"/>
              <a:pPr/>
              <a:t>10/5/2015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E4A0104-8739-4A20-B4FA-474C26C2E9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8F7CA8-1228-46A4-A89E-683676EBC04F}"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A0104-8739-4A20-B4FA-474C26C2E9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8F7CA8-1228-46A4-A89E-683676EBC04F}"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A0104-8739-4A20-B4FA-474C26C2E9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D8F7CA8-1228-46A4-A89E-683676EBC04F}" type="datetimeFigureOut">
              <a:rPr lang="en-US" smtClean="0"/>
              <a:pPr/>
              <a:t>10/5/2015</a:t>
            </a:fld>
            <a:endParaRPr lang="en-US"/>
          </a:p>
        </p:txBody>
      </p:sp>
      <p:sp>
        <p:nvSpPr>
          <p:cNvPr id="9" name="Slide Number Placeholder 8"/>
          <p:cNvSpPr>
            <a:spLocks noGrp="1"/>
          </p:cNvSpPr>
          <p:nvPr>
            <p:ph type="sldNum" sz="quarter" idx="15"/>
          </p:nvPr>
        </p:nvSpPr>
        <p:spPr/>
        <p:txBody>
          <a:bodyPr rtlCol="0"/>
          <a:lstStyle/>
          <a:p>
            <a:fld id="{9E4A0104-8739-4A20-B4FA-474C26C2E9A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D8F7CA8-1228-46A4-A89E-683676EBC04F}" type="datetimeFigureOut">
              <a:rPr lang="en-US" smtClean="0"/>
              <a:pPr/>
              <a:t>10/5/2015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E4A0104-8739-4A20-B4FA-474C26C2E9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D8F7CA8-1228-46A4-A89E-683676EBC04F}"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A0104-8739-4A20-B4FA-474C26C2E9A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D8F7CA8-1228-46A4-A89E-683676EBC04F}" type="datetimeFigureOut">
              <a:rPr lang="en-US" smtClean="0"/>
              <a:pPr/>
              <a:t>10/5/2015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4A0104-8739-4A20-B4FA-474C26C2E9A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D8F7CA8-1228-46A4-A89E-683676EBC04F}" type="datetimeFigureOut">
              <a:rPr lang="en-US" smtClean="0"/>
              <a:pPr/>
              <a:t>10/5/2015</a:t>
            </a:fld>
            <a:endParaRPr lang="en-US"/>
          </a:p>
        </p:txBody>
      </p:sp>
      <p:sp>
        <p:nvSpPr>
          <p:cNvPr id="7" name="Slide Number Placeholder 6"/>
          <p:cNvSpPr>
            <a:spLocks noGrp="1"/>
          </p:cNvSpPr>
          <p:nvPr>
            <p:ph type="sldNum" sz="quarter" idx="11"/>
          </p:nvPr>
        </p:nvSpPr>
        <p:spPr/>
        <p:txBody>
          <a:bodyPr rtlCol="0"/>
          <a:lstStyle/>
          <a:p>
            <a:fld id="{9E4A0104-8739-4A20-B4FA-474C26C2E9A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7CA8-1228-46A4-A89E-683676EBC04F}" type="datetimeFigureOut">
              <a:rPr lang="en-US" smtClean="0"/>
              <a:pPr/>
              <a:t>10/5/2015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4A0104-8739-4A20-B4FA-474C26C2E9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D8F7CA8-1228-46A4-A89E-683676EBC04F}" type="datetimeFigureOut">
              <a:rPr lang="en-US" smtClean="0"/>
              <a:pPr/>
              <a:t>10/5/2015</a:t>
            </a:fld>
            <a:endParaRPr lang="en-US"/>
          </a:p>
        </p:txBody>
      </p:sp>
      <p:sp>
        <p:nvSpPr>
          <p:cNvPr id="22" name="Slide Number Placeholder 21"/>
          <p:cNvSpPr>
            <a:spLocks noGrp="1"/>
          </p:cNvSpPr>
          <p:nvPr>
            <p:ph type="sldNum" sz="quarter" idx="15"/>
          </p:nvPr>
        </p:nvSpPr>
        <p:spPr/>
        <p:txBody>
          <a:bodyPr rtlCol="0"/>
          <a:lstStyle/>
          <a:p>
            <a:fld id="{9E4A0104-8739-4A20-B4FA-474C26C2E9A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D8F7CA8-1228-46A4-A89E-683676EBC04F}" type="datetimeFigureOut">
              <a:rPr lang="en-US" smtClean="0"/>
              <a:pPr/>
              <a:t>10/5/2015</a:t>
            </a:fld>
            <a:endParaRPr lang="en-US"/>
          </a:p>
        </p:txBody>
      </p:sp>
      <p:sp>
        <p:nvSpPr>
          <p:cNvPr id="18" name="Slide Number Placeholder 17"/>
          <p:cNvSpPr>
            <a:spLocks noGrp="1"/>
          </p:cNvSpPr>
          <p:nvPr>
            <p:ph type="sldNum" sz="quarter" idx="11"/>
          </p:nvPr>
        </p:nvSpPr>
        <p:spPr/>
        <p:txBody>
          <a:bodyPr rtlCol="0"/>
          <a:lstStyle/>
          <a:p>
            <a:fld id="{9E4A0104-8739-4A20-B4FA-474C26C2E9A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D8F7CA8-1228-46A4-A89E-683676EBC04F}" type="datetimeFigureOut">
              <a:rPr lang="en-US" smtClean="0"/>
              <a:pPr/>
              <a:t>10/5/2015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E4A0104-8739-4A20-B4FA-474C26C2E9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Adapting to Parenthood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Parents Needs</a:t>
            </a:r>
            <a:endParaRPr lang="en-US" dirty="0"/>
          </a:p>
        </p:txBody>
      </p:sp>
      <p:sp>
        <p:nvSpPr>
          <p:cNvPr id="3" name="Content Placeholder 2"/>
          <p:cNvSpPr>
            <a:spLocks noGrp="1"/>
          </p:cNvSpPr>
          <p:nvPr>
            <p:ph sz="quarter" idx="1"/>
          </p:nvPr>
        </p:nvSpPr>
        <p:spPr/>
        <p:txBody>
          <a:bodyPr/>
          <a:lstStyle/>
          <a:p>
            <a:r>
              <a:rPr lang="en-US" dirty="0" smtClean="0"/>
              <a:t>Knowledge of how to care for an infant</a:t>
            </a:r>
          </a:p>
          <a:p>
            <a:r>
              <a:rPr lang="en-US" dirty="0" smtClean="0"/>
              <a:t>Resources</a:t>
            </a:r>
          </a:p>
          <a:p>
            <a:r>
              <a:rPr lang="en-US" dirty="0" smtClean="0"/>
              <a:t>Time</a:t>
            </a:r>
          </a:p>
          <a:p>
            <a:r>
              <a:rPr lang="en-US" dirty="0" smtClean="0"/>
              <a:t>Financial planning</a:t>
            </a:r>
          </a:p>
        </p:txBody>
      </p:sp>
      <p:pic>
        <p:nvPicPr>
          <p:cNvPr id="7170" name="Picture 2" descr="C:\Users\jpotena\AppData\Local\Microsoft\Windows\Temporary Internet Files\Content.IE5\QYC7W9UL\MP90044252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3048000"/>
            <a:ext cx="2488474"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572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Natal Care of the Mother</a:t>
            </a:r>
            <a:endParaRPr lang="en-US" dirty="0"/>
          </a:p>
        </p:txBody>
      </p:sp>
      <p:sp>
        <p:nvSpPr>
          <p:cNvPr id="3" name="Content Placeholder 2"/>
          <p:cNvSpPr>
            <a:spLocks noGrp="1"/>
          </p:cNvSpPr>
          <p:nvPr>
            <p:ph sz="quarter" idx="1"/>
          </p:nvPr>
        </p:nvSpPr>
        <p:spPr/>
        <p:txBody>
          <a:bodyPr/>
          <a:lstStyle/>
          <a:p>
            <a:r>
              <a:rPr lang="en-US" dirty="0" smtClean="0"/>
              <a:t>Natural for most of the attention to be focused on baby</a:t>
            </a:r>
          </a:p>
          <a:p>
            <a:r>
              <a:rPr lang="en-US" dirty="0" smtClean="0"/>
              <a:t>New mothers have specific physical and emotional needs</a:t>
            </a:r>
          </a:p>
          <a:p>
            <a:pPr lvl="1"/>
            <a:r>
              <a:rPr lang="en-US" dirty="0" smtClean="0"/>
              <a:t>Doctor or nurse discuss these needs before mother and baby go home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After Childbirth</a:t>
            </a:r>
            <a:endParaRPr lang="en-US" dirty="0"/>
          </a:p>
        </p:txBody>
      </p:sp>
      <p:sp>
        <p:nvSpPr>
          <p:cNvPr id="3" name="Content Placeholder 2"/>
          <p:cNvSpPr>
            <a:spLocks noGrp="1"/>
          </p:cNvSpPr>
          <p:nvPr>
            <p:ph sz="quarter" idx="1"/>
          </p:nvPr>
        </p:nvSpPr>
        <p:spPr/>
        <p:txBody>
          <a:bodyPr/>
          <a:lstStyle/>
          <a:p>
            <a:r>
              <a:rPr lang="en-US" dirty="0" smtClean="0"/>
              <a:t>Physical Needs</a:t>
            </a:r>
          </a:p>
          <a:p>
            <a:pPr lvl="1"/>
            <a:r>
              <a:rPr lang="en-US" dirty="0" smtClean="0"/>
              <a:t>Recover from pregnancy and birth</a:t>
            </a:r>
          </a:p>
          <a:p>
            <a:pPr lvl="1"/>
            <a:r>
              <a:rPr lang="en-US" dirty="0" smtClean="0"/>
              <a:t>Regain fitness</a:t>
            </a:r>
          </a:p>
          <a:p>
            <a:pPr lvl="2"/>
            <a:r>
              <a:rPr lang="en-US" dirty="0" smtClean="0"/>
              <a:t>About 12 pounds is lost during birth (baby, placenta, fluids)</a:t>
            </a:r>
          </a:p>
          <a:p>
            <a:pPr lvl="2"/>
            <a:r>
              <a:rPr lang="en-US" dirty="0" smtClean="0"/>
              <a:t>4 pounds by the end of 1</a:t>
            </a:r>
            <a:r>
              <a:rPr lang="en-US" baseline="30000" dirty="0" smtClean="0"/>
              <a:t>st</a:t>
            </a:r>
            <a:r>
              <a:rPr lang="en-US" dirty="0" smtClean="0"/>
              <a:t> week (water weight)</a:t>
            </a:r>
          </a:p>
          <a:p>
            <a:pPr lvl="2"/>
            <a:r>
              <a:rPr lang="en-US" dirty="0" smtClean="0"/>
              <a:t>Takes a few months</a:t>
            </a:r>
          </a:p>
          <a:p>
            <a:pPr lvl="1"/>
            <a:r>
              <a:rPr lang="en-US" dirty="0" smtClean="0"/>
              <a:t>Must take of herself in order to properly take care of baby</a:t>
            </a:r>
          </a:p>
          <a:p>
            <a:pPr lvl="1">
              <a:buNone/>
            </a:pPr>
            <a:endParaRPr lang="en-US" dirty="0"/>
          </a:p>
        </p:txBody>
      </p:sp>
      <p:pic>
        <p:nvPicPr>
          <p:cNvPr id="8194" name="Picture 2" descr="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jessica alba pregnancy quick ways to lose weight celebrity pregnanci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310270"/>
            <a:ext cx="2400300" cy="2400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cancer.osu.edu/NCI/Media/CDR0000609921_fu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4018722"/>
            <a:ext cx="2638425" cy="26384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81000" y="0"/>
            <a:ext cx="7467600" cy="1143000"/>
          </a:xfrm>
        </p:spPr>
        <p:txBody>
          <a:bodyPr/>
          <a:lstStyle/>
          <a:p>
            <a:r>
              <a:rPr lang="en-US" dirty="0" smtClean="0"/>
              <a:t>Recovery After Childbirth</a:t>
            </a:r>
            <a:endParaRPr lang="en-US" dirty="0"/>
          </a:p>
        </p:txBody>
      </p:sp>
      <p:sp>
        <p:nvSpPr>
          <p:cNvPr id="3" name="Content Placeholder 2"/>
          <p:cNvSpPr>
            <a:spLocks noGrp="1"/>
          </p:cNvSpPr>
          <p:nvPr>
            <p:ph sz="quarter" idx="1"/>
          </p:nvPr>
        </p:nvSpPr>
        <p:spPr>
          <a:xfrm>
            <a:off x="549965" y="1219200"/>
            <a:ext cx="8429625" cy="4873752"/>
          </a:xfrm>
        </p:spPr>
        <p:txBody>
          <a:bodyPr/>
          <a:lstStyle/>
          <a:p>
            <a:r>
              <a:rPr lang="en-US" dirty="0" smtClean="0"/>
              <a:t>Uterus</a:t>
            </a:r>
          </a:p>
          <a:p>
            <a:pPr lvl="1"/>
            <a:r>
              <a:rPr lang="en-US" dirty="0" smtClean="0"/>
              <a:t>Shrinks back to its previous size and location</a:t>
            </a:r>
          </a:p>
          <a:p>
            <a:pPr lvl="1"/>
            <a:r>
              <a:rPr lang="en-US" dirty="0" smtClean="0"/>
              <a:t>May feel it contracting</a:t>
            </a:r>
          </a:p>
          <a:p>
            <a:pPr lvl="1"/>
            <a:r>
              <a:rPr lang="en-US" dirty="0" smtClean="0"/>
              <a:t>As uterus shrinks, abdomen tightens</a:t>
            </a:r>
          </a:p>
          <a:p>
            <a:r>
              <a:rPr lang="en-US" dirty="0" smtClean="0"/>
              <a:t>Fluid</a:t>
            </a:r>
          </a:p>
          <a:p>
            <a:pPr lvl="1"/>
            <a:r>
              <a:rPr lang="en-US" dirty="0" smtClean="0"/>
              <a:t>Additional fluid stored during pregnancy</a:t>
            </a:r>
          </a:p>
          <a:p>
            <a:pPr lvl="1"/>
            <a:r>
              <a:rPr lang="en-US" dirty="0" smtClean="0"/>
              <a:t>New mothers perspire more and urinate more to rid the excess fluid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After Childbirth</a:t>
            </a:r>
            <a:endParaRPr lang="en-US" dirty="0"/>
          </a:p>
        </p:txBody>
      </p:sp>
      <p:sp>
        <p:nvSpPr>
          <p:cNvPr id="3" name="Content Placeholder 2"/>
          <p:cNvSpPr>
            <a:spLocks noGrp="1"/>
          </p:cNvSpPr>
          <p:nvPr>
            <p:ph sz="quarter" idx="1"/>
          </p:nvPr>
        </p:nvSpPr>
        <p:spPr/>
        <p:txBody>
          <a:bodyPr/>
          <a:lstStyle/>
          <a:p>
            <a:r>
              <a:rPr lang="en-US" dirty="0" smtClean="0"/>
              <a:t>Physical Needs</a:t>
            </a:r>
            <a:endParaRPr lang="en-US" dirty="0"/>
          </a:p>
          <a:p>
            <a:pPr lvl="1"/>
            <a:r>
              <a:rPr lang="en-US" dirty="0"/>
              <a:t>Rest</a:t>
            </a:r>
          </a:p>
          <a:p>
            <a:pPr lvl="1"/>
            <a:r>
              <a:rPr lang="en-US" dirty="0"/>
              <a:t>Exercise</a:t>
            </a:r>
          </a:p>
          <a:p>
            <a:pPr lvl="1"/>
            <a:r>
              <a:rPr lang="en-US" dirty="0"/>
              <a:t>Nutrition</a:t>
            </a:r>
          </a:p>
          <a:p>
            <a:pPr lvl="1"/>
            <a:r>
              <a:rPr lang="en-US" dirty="0"/>
              <a:t>Medical Checkup</a:t>
            </a:r>
          </a:p>
          <a:p>
            <a:pPr lvl="2"/>
            <a:r>
              <a:rPr lang="en-US" dirty="0"/>
              <a:t>4-6 weeks after birth</a:t>
            </a:r>
          </a:p>
          <a:p>
            <a:pPr lvl="2"/>
            <a:r>
              <a:rPr lang="en-US" dirty="0"/>
              <a:t>Postnatal checkup</a:t>
            </a:r>
          </a:p>
          <a:p>
            <a:pPr lvl="2"/>
            <a:r>
              <a:rPr lang="en-US" dirty="0"/>
              <a:t>Check uterus and any problems</a:t>
            </a:r>
          </a:p>
          <a:p>
            <a:endParaRPr lang="en-US" dirty="0"/>
          </a:p>
        </p:txBody>
      </p:sp>
    </p:spTree>
    <p:extLst>
      <p:ext uri="{BB962C8B-B14F-4D97-AF65-F5344CB8AC3E}">
        <p14:creationId xmlns:p14="http://schemas.microsoft.com/office/powerpoint/2010/main" val="680963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After Childbirth</a:t>
            </a:r>
            <a:endParaRPr lang="en-US" dirty="0"/>
          </a:p>
        </p:txBody>
      </p:sp>
      <p:sp>
        <p:nvSpPr>
          <p:cNvPr id="3" name="Content Placeholder 2"/>
          <p:cNvSpPr>
            <a:spLocks noGrp="1"/>
          </p:cNvSpPr>
          <p:nvPr>
            <p:ph sz="quarter" idx="1"/>
          </p:nvPr>
        </p:nvSpPr>
        <p:spPr/>
        <p:txBody>
          <a:bodyPr/>
          <a:lstStyle/>
          <a:p>
            <a:r>
              <a:rPr lang="en-US" dirty="0" smtClean="0"/>
              <a:t>Postnatal Care (after childbirth)</a:t>
            </a:r>
          </a:p>
          <a:p>
            <a:pPr lvl="1"/>
            <a:r>
              <a:rPr lang="en-US" dirty="0" smtClean="0"/>
              <a:t>Rest and sleep</a:t>
            </a:r>
          </a:p>
          <a:p>
            <a:pPr lvl="1"/>
            <a:r>
              <a:rPr lang="en-US" dirty="0" smtClean="0"/>
              <a:t>Nutrition</a:t>
            </a:r>
          </a:p>
          <a:p>
            <a:pPr lvl="1"/>
            <a:r>
              <a:rPr lang="en-US" dirty="0" smtClean="0"/>
              <a:t>Postnatal checkup</a:t>
            </a:r>
          </a:p>
          <a:p>
            <a:pPr lvl="1"/>
            <a:r>
              <a:rPr lang="en-US" dirty="0" smtClean="0"/>
              <a:t>Exercise</a:t>
            </a:r>
          </a:p>
          <a:p>
            <a:pPr lvl="1"/>
            <a:endParaRPr lang="en-US" dirty="0" smtClean="0"/>
          </a:p>
          <a:p>
            <a:pPr lvl="1"/>
            <a:endParaRPr lang="en-US" dirty="0"/>
          </a:p>
        </p:txBody>
      </p:sp>
    </p:spTree>
    <p:extLst>
      <p:ext uri="{BB962C8B-B14F-4D97-AF65-F5344CB8AC3E}">
        <p14:creationId xmlns:p14="http://schemas.microsoft.com/office/powerpoint/2010/main" val="3863007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Postnatal Care of The Mother</a:t>
            </a:r>
            <a:endParaRPr lang="en-US" dirty="0"/>
          </a:p>
        </p:txBody>
      </p:sp>
      <p:sp>
        <p:nvSpPr>
          <p:cNvPr id="3" name="Content Placeholder 2"/>
          <p:cNvSpPr>
            <a:spLocks noGrp="1"/>
          </p:cNvSpPr>
          <p:nvPr>
            <p:ph sz="quarter" idx="1"/>
          </p:nvPr>
        </p:nvSpPr>
        <p:spPr/>
        <p:txBody>
          <a:bodyPr/>
          <a:lstStyle/>
          <a:p>
            <a:r>
              <a:rPr lang="en-US" dirty="0" smtClean="0"/>
              <a:t>Emotional Needs</a:t>
            </a:r>
          </a:p>
          <a:p>
            <a:pPr lvl="1"/>
            <a:r>
              <a:rPr lang="en-US" dirty="0" smtClean="0"/>
              <a:t>Having a baby is joyous, but stressful</a:t>
            </a:r>
          </a:p>
          <a:p>
            <a:pPr lvl="1"/>
            <a:r>
              <a:rPr lang="en-US" dirty="0" smtClean="0"/>
              <a:t>Hormones- the body’s powerful chemical </a:t>
            </a:r>
            <a:r>
              <a:rPr lang="en-US" dirty="0" err="1" smtClean="0"/>
              <a:t>messgengers</a:t>
            </a:r>
            <a:endParaRPr lang="en-US" dirty="0" smtClean="0"/>
          </a:p>
          <a:p>
            <a:pPr lvl="2"/>
            <a:r>
              <a:rPr lang="en-US" dirty="0" smtClean="0"/>
              <a:t>Shift</a:t>
            </a:r>
          </a:p>
          <a:p>
            <a:pPr lvl="1"/>
            <a:r>
              <a:rPr lang="en-US" dirty="0" smtClean="0"/>
              <a:t>Many new mothers go through mild depression</a:t>
            </a:r>
          </a:p>
          <a:p>
            <a:pPr lvl="1"/>
            <a:r>
              <a:rPr lang="en-US" dirty="0" smtClean="0"/>
              <a:t>New fathers may have these feelings too</a:t>
            </a:r>
          </a:p>
          <a:p>
            <a:pPr lvl="1"/>
            <a:r>
              <a:rPr lang="en-US" dirty="0" smtClean="0"/>
              <a:t>Parents should:</a:t>
            </a:r>
          </a:p>
          <a:p>
            <a:pPr lvl="2"/>
            <a:r>
              <a:rPr lang="en-US" dirty="0" smtClean="0"/>
              <a:t>Talk about feelings</a:t>
            </a:r>
          </a:p>
          <a:p>
            <a:pPr lvl="2"/>
            <a:r>
              <a:rPr lang="en-US" dirty="0" smtClean="0"/>
              <a:t>Seek support</a:t>
            </a:r>
          </a:p>
          <a:p>
            <a:pPr lvl="2"/>
            <a:r>
              <a:rPr lang="en-US" dirty="0" smtClean="0"/>
              <a:t>Get needed sleep</a:t>
            </a:r>
          </a:p>
          <a:p>
            <a:pPr lvl="2"/>
            <a:r>
              <a:rPr lang="en-US" dirty="0" smtClean="0"/>
              <a:t>Avoid isolation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New Parents</a:t>
            </a:r>
            <a:endParaRPr lang="en-US" dirty="0"/>
          </a:p>
        </p:txBody>
      </p:sp>
      <p:sp>
        <p:nvSpPr>
          <p:cNvPr id="3" name="Content Placeholder 2"/>
          <p:cNvSpPr>
            <a:spLocks noGrp="1"/>
          </p:cNvSpPr>
          <p:nvPr>
            <p:ph sz="quarter" idx="1"/>
          </p:nvPr>
        </p:nvSpPr>
        <p:spPr/>
        <p:txBody>
          <a:bodyPr/>
          <a:lstStyle/>
          <a:p>
            <a:r>
              <a:rPr lang="en-US" dirty="0" smtClean="0"/>
              <a:t>Adapting to Routines</a:t>
            </a:r>
          </a:p>
          <a:p>
            <a:pPr lvl="1"/>
            <a:r>
              <a:rPr lang="en-US" dirty="0" smtClean="0"/>
              <a:t>New patterns of life</a:t>
            </a:r>
          </a:p>
          <a:p>
            <a:pPr lvl="1"/>
            <a:r>
              <a:rPr lang="en-US" dirty="0" smtClean="0"/>
              <a:t>Round the clock care</a:t>
            </a:r>
          </a:p>
          <a:p>
            <a:pPr lvl="2"/>
            <a:r>
              <a:rPr lang="en-US" dirty="0" smtClean="0"/>
              <a:t>Sleep</a:t>
            </a:r>
          </a:p>
          <a:p>
            <a:pPr lvl="2"/>
            <a:r>
              <a:rPr lang="en-US" dirty="0" smtClean="0"/>
              <a:t>Feeding</a:t>
            </a:r>
          </a:p>
          <a:p>
            <a:pPr lvl="2"/>
            <a:r>
              <a:rPr lang="en-US" dirty="0" smtClean="0"/>
              <a:t>Diaper changing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New Parents</a:t>
            </a:r>
            <a:endParaRPr lang="en-US" dirty="0"/>
          </a:p>
        </p:txBody>
      </p:sp>
      <p:sp>
        <p:nvSpPr>
          <p:cNvPr id="3" name="Content Placeholder 2"/>
          <p:cNvSpPr>
            <a:spLocks noGrp="1"/>
          </p:cNvSpPr>
          <p:nvPr>
            <p:ph sz="quarter" idx="1"/>
          </p:nvPr>
        </p:nvSpPr>
        <p:spPr/>
        <p:txBody>
          <a:bodyPr/>
          <a:lstStyle/>
          <a:p>
            <a:r>
              <a:rPr lang="en-US" dirty="0" smtClean="0"/>
              <a:t>Handling Mixed Emotions</a:t>
            </a:r>
          </a:p>
          <a:p>
            <a:r>
              <a:rPr lang="en-US" dirty="0" smtClean="0"/>
              <a:t>Gaining Confidence</a:t>
            </a:r>
          </a:p>
          <a:p>
            <a:pPr lvl="1"/>
            <a:r>
              <a:rPr lang="en-US" dirty="0" smtClean="0"/>
              <a:t>Time and practice</a:t>
            </a:r>
          </a:p>
          <a:p>
            <a:r>
              <a:rPr lang="en-US" dirty="0" smtClean="0"/>
              <a:t>Strengthening the Parent-Child Bond</a:t>
            </a:r>
          </a:p>
          <a:p>
            <a:r>
              <a:rPr lang="en-US" dirty="0" smtClean="0"/>
              <a:t>Managing Multiple Roles</a:t>
            </a:r>
          </a:p>
          <a:p>
            <a:pPr lvl="1"/>
            <a:r>
              <a:rPr lang="en-US" dirty="0" smtClean="0"/>
              <a:t>Set priorities</a:t>
            </a:r>
          </a:p>
          <a:p>
            <a:pPr lvl="1"/>
            <a:r>
              <a:rPr lang="en-US" dirty="0" smtClean="0"/>
              <a:t>Use time efficiently</a:t>
            </a:r>
          </a:p>
          <a:p>
            <a:pPr lvl="1"/>
            <a:r>
              <a:rPr lang="en-US" dirty="0" smtClean="0"/>
              <a:t>Get organized</a:t>
            </a:r>
          </a:p>
          <a:p>
            <a:pPr lvl="1"/>
            <a:r>
              <a:rPr lang="en-US" dirty="0" smtClean="0"/>
              <a:t>Manage stress</a:t>
            </a:r>
          </a:p>
          <a:p>
            <a:r>
              <a:rPr lang="en-US" dirty="0" smtClean="0"/>
              <a:t>Develop a Support System</a:t>
            </a: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Couples As Parents</a:t>
            </a:r>
            <a:endParaRPr lang="en-US" dirty="0"/>
          </a:p>
        </p:txBody>
      </p:sp>
      <p:sp>
        <p:nvSpPr>
          <p:cNvPr id="3" name="Content Placeholder 2"/>
          <p:cNvSpPr>
            <a:spLocks noGrp="1"/>
          </p:cNvSpPr>
          <p:nvPr>
            <p:ph sz="quarter" idx="1"/>
          </p:nvPr>
        </p:nvSpPr>
        <p:spPr/>
        <p:txBody>
          <a:bodyPr/>
          <a:lstStyle/>
          <a:p>
            <a:r>
              <a:rPr lang="en-US" dirty="0" smtClean="0"/>
              <a:t>Adjust to new role as parents and continue to nurture their relationship</a:t>
            </a:r>
          </a:p>
          <a:p>
            <a:r>
              <a:rPr lang="en-US" dirty="0" smtClean="0"/>
              <a:t>Sharing responsibilities</a:t>
            </a:r>
          </a:p>
          <a:p>
            <a:r>
              <a:rPr lang="en-US" dirty="0" smtClean="0"/>
              <a:t>Discussing parenting philosophies</a:t>
            </a:r>
          </a:p>
          <a:p>
            <a:r>
              <a:rPr lang="en-US" dirty="0" smtClean="0"/>
              <a:t>Making time for each other</a:t>
            </a:r>
          </a:p>
          <a:p>
            <a:r>
              <a:rPr lang="en-US" dirty="0" smtClean="0"/>
              <a:t>Communicating as a couple</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Amazing Newborn</a:t>
            </a:r>
            <a:endParaRPr lang="en-US" dirty="0"/>
          </a:p>
        </p:txBody>
      </p:sp>
      <p:sp>
        <p:nvSpPr>
          <p:cNvPr id="3" name="Content Placeholder 2"/>
          <p:cNvSpPr>
            <a:spLocks noGrp="1"/>
          </p:cNvSpPr>
          <p:nvPr>
            <p:ph sz="quarter" idx="1"/>
          </p:nvPr>
        </p:nvSpPr>
        <p:spPr/>
        <p:txBody>
          <a:bodyPr/>
          <a:lstStyle/>
          <a:p>
            <a:r>
              <a:rPr lang="en-US" dirty="0" smtClean="0"/>
              <a:t>Use their senses to learn about their new world</a:t>
            </a:r>
          </a:p>
          <a:p>
            <a:r>
              <a:rPr lang="en-US" dirty="0" smtClean="0"/>
              <a:t>Sensitive to:</a:t>
            </a:r>
          </a:p>
          <a:p>
            <a:pPr lvl="1"/>
            <a:r>
              <a:rPr lang="en-US" dirty="0" smtClean="0"/>
              <a:t>Strong light</a:t>
            </a:r>
          </a:p>
          <a:p>
            <a:pPr lvl="1"/>
            <a:r>
              <a:rPr lang="en-US" dirty="0" smtClean="0"/>
              <a:t>Sounds</a:t>
            </a:r>
          </a:p>
          <a:p>
            <a:pPr lvl="1"/>
            <a:r>
              <a:rPr lang="en-US" dirty="0" smtClean="0"/>
              <a:t>Strong smells</a:t>
            </a:r>
          </a:p>
          <a:p>
            <a:r>
              <a:rPr lang="en-US" dirty="0" smtClean="0"/>
              <a:t>Cry to signal:</a:t>
            </a:r>
          </a:p>
          <a:p>
            <a:pPr lvl="1"/>
            <a:r>
              <a:rPr lang="en-US" dirty="0" smtClean="0"/>
              <a:t>Hunger</a:t>
            </a:r>
          </a:p>
          <a:p>
            <a:pPr lvl="1"/>
            <a:r>
              <a:rPr lang="en-US" dirty="0" smtClean="0"/>
              <a:t>Attention</a:t>
            </a:r>
          </a:p>
          <a:p>
            <a:pPr lvl="1"/>
            <a:r>
              <a:rPr lang="en-US" dirty="0" smtClean="0"/>
              <a:t>Diaper change</a:t>
            </a:r>
            <a:endParaRPr lang="en-US" dirty="0"/>
          </a:p>
        </p:txBody>
      </p:sp>
      <p:pic>
        <p:nvPicPr>
          <p:cNvPr id="1027" name="Picture 3" descr="C:\Users\jpotena\AppData\Local\Microsoft\Windows\Temporary Internet Files\Content.IE5\YRIR92BN\MP90040714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2438400"/>
            <a:ext cx="3901440" cy="2599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362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Siblings Adjust</a:t>
            </a:r>
            <a:endParaRPr lang="en-US" dirty="0"/>
          </a:p>
        </p:txBody>
      </p:sp>
      <p:sp>
        <p:nvSpPr>
          <p:cNvPr id="3" name="Content Placeholder 2"/>
          <p:cNvSpPr>
            <a:spLocks noGrp="1"/>
          </p:cNvSpPr>
          <p:nvPr>
            <p:ph sz="quarter" idx="1"/>
          </p:nvPr>
        </p:nvSpPr>
        <p:spPr/>
        <p:txBody>
          <a:bodyPr/>
          <a:lstStyle/>
          <a:p>
            <a:r>
              <a:rPr lang="en-US" dirty="0" smtClean="0"/>
              <a:t>Involve siblings in baby’s care</a:t>
            </a:r>
          </a:p>
          <a:p>
            <a:r>
              <a:rPr lang="en-US" dirty="0" smtClean="0"/>
              <a:t>Spend some time alone with each older child</a:t>
            </a:r>
          </a:p>
          <a:p>
            <a:r>
              <a:rPr lang="en-US" dirty="0" smtClean="0"/>
              <a:t>Tolerate some babyish behavior</a:t>
            </a:r>
          </a:p>
          <a:p>
            <a:r>
              <a:rPr lang="en-US" dirty="0" smtClean="0"/>
              <a:t>Praise more mature actions</a:t>
            </a:r>
          </a:p>
          <a:p>
            <a:r>
              <a:rPr lang="en-US" dirty="0" smtClean="0"/>
              <a:t>Encourage siblings to talk about their feelings</a:t>
            </a:r>
          </a:p>
          <a:p>
            <a:r>
              <a:rPr lang="en-US" dirty="0" smtClean="0"/>
              <a:t>Tell them that they are loved</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Parenting</a:t>
            </a:r>
            <a:endParaRPr lang="en-US" dirty="0"/>
          </a:p>
        </p:txBody>
      </p:sp>
      <p:sp>
        <p:nvSpPr>
          <p:cNvPr id="3" name="Content Placeholder 2"/>
          <p:cNvSpPr>
            <a:spLocks noGrp="1"/>
          </p:cNvSpPr>
          <p:nvPr>
            <p:ph sz="quarter" idx="1"/>
          </p:nvPr>
        </p:nvSpPr>
        <p:spPr/>
        <p:txBody>
          <a:bodyPr/>
          <a:lstStyle/>
          <a:p>
            <a:r>
              <a:rPr lang="en-US" dirty="0" smtClean="0"/>
              <a:t>If more serious or longer lasting depression:</a:t>
            </a:r>
          </a:p>
          <a:p>
            <a:r>
              <a:rPr lang="en-US" dirty="0" smtClean="0"/>
              <a:t>Post Partum Depression Topic Extension Project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Newborns Reflexes</a:t>
            </a:r>
            <a:endParaRPr lang="en-US" dirty="0"/>
          </a:p>
        </p:txBody>
      </p:sp>
      <p:sp>
        <p:nvSpPr>
          <p:cNvPr id="3" name="Content Placeholder 2"/>
          <p:cNvSpPr>
            <a:spLocks noGrp="1"/>
          </p:cNvSpPr>
          <p:nvPr>
            <p:ph sz="quarter" idx="1"/>
          </p:nvPr>
        </p:nvSpPr>
        <p:spPr/>
        <p:txBody>
          <a:bodyPr/>
          <a:lstStyle/>
          <a:p>
            <a:r>
              <a:rPr lang="en-US" dirty="0" smtClean="0"/>
              <a:t>Instinctive automatic responses</a:t>
            </a:r>
          </a:p>
          <a:p>
            <a:r>
              <a:rPr lang="en-US" dirty="0" smtClean="0"/>
              <a:t>Involuntary </a:t>
            </a:r>
            <a:r>
              <a:rPr lang="en-US" dirty="0" smtClean="0">
                <a:sym typeface="Wingdings" pitchFamily="2" charset="2"/>
              </a:rPr>
              <a:t> voluntary</a:t>
            </a:r>
          </a:p>
          <a:p>
            <a:r>
              <a:rPr lang="en-US" dirty="0" smtClean="0">
                <a:sym typeface="Wingdings" pitchFamily="2" charset="2"/>
              </a:rPr>
              <a:t>Sneezing &amp; swallowing continue throughout life</a:t>
            </a:r>
          </a:p>
          <a:p>
            <a:r>
              <a:rPr lang="en-US" dirty="0" smtClean="0">
                <a:sym typeface="Wingdings" pitchFamily="2" charset="2"/>
              </a:rPr>
              <a:t>Reflexes that last until voluntary control is developed:</a:t>
            </a:r>
          </a:p>
          <a:p>
            <a:pPr lvl="1"/>
            <a:r>
              <a:rPr lang="en-US" dirty="0" smtClean="0">
                <a:sym typeface="Wingdings" pitchFamily="2" charset="2"/>
              </a:rPr>
              <a:t>Rooting</a:t>
            </a:r>
          </a:p>
          <a:p>
            <a:pPr lvl="1"/>
            <a:r>
              <a:rPr lang="en-US" dirty="0" smtClean="0">
                <a:sym typeface="Wingdings" pitchFamily="2" charset="2"/>
              </a:rPr>
              <a:t>Grasp</a:t>
            </a:r>
          </a:p>
          <a:p>
            <a:pPr lvl="1"/>
            <a:r>
              <a:rPr lang="en-US" dirty="0" smtClean="0">
                <a:sym typeface="Wingdings" pitchFamily="2" charset="2"/>
              </a:rPr>
              <a:t>Startle</a:t>
            </a:r>
            <a:endParaRPr lang="en-US" dirty="0"/>
          </a:p>
        </p:txBody>
      </p:sp>
      <p:pic>
        <p:nvPicPr>
          <p:cNvPr id="2052" name="Picture 4" descr="http://www.winfssi.com/images/Ro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3621157"/>
            <a:ext cx="2134760" cy="18669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ncbi.nlm.nih.gov/pubmedhealth/PMH0003776/bin/1723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429000"/>
            <a:ext cx="3810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46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Caring for Newborns</a:t>
            </a:r>
            <a:endParaRPr lang="en-US" dirty="0"/>
          </a:p>
        </p:txBody>
      </p:sp>
      <p:sp>
        <p:nvSpPr>
          <p:cNvPr id="3" name="Content Placeholder 2"/>
          <p:cNvSpPr>
            <a:spLocks noGrp="1"/>
          </p:cNvSpPr>
          <p:nvPr>
            <p:ph sz="quarter" idx="1"/>
          </p:nvPr>
        </p:nvSpPr>
        <p:spPr/>
        <p:txBody>
          <a:bodyPr/>
          <a:lstStyle/>
          <a:p>
            <a:r>
              <a:rPr lang="en-US" dirty="0" smtClean="0"/>
              <a:t>Feeding</a:t>
            </a:r>
          </a:p>
          <a:p>
            <a:pPr lvl="1"/>
            <a:r>
              <a:rPr lang="en-US" dirty="0" smtClean="0"/>
              <a:t>Every 2-3 hours</a:t>
            </a:r>
          </a:p>
          <a:p>
            <a:r>
              <a:rPr lang="en-US" dirty="0" smtClean="0"/>
              <a:t>Sleeping</a:t>
            </a:r>
          </a:p>
          <a:p>
            <a:pPr lvl="1"/>
            <a:r>
              <a:rPr lang="en-US" dirty="0" smtClean="0"/>
              <a:t>Average of 15 hours per day</a:t>
            </a:r>
          </a:p>
          <a:p>
            <a:r>
              <a:rPr lang="en-US" dirty="0" smtClean="0"/>
              <a:t>Exercise</a:t>
            </a:r>
          </a:p>
          <a:p>
            <a:pPr lvl="1"/>
            <a:r>
              <a:rPr lang="en-US" dirty="0" smtClean="0"/>
              <a:t>Actively moving arms and legs to gain strength and control</a:t>
            </a:r>
          </a:p>
          <a:p>
            <a:r>
              <a:rPr lang="en-US" dirty="0" smtClean="0"/>
              <a:t>Safe, clean, and warm</a:t>
            </a:r>
          </a:p>
          <a:p>
            <a:pPr lvl="1"/>
            <a:r>
              <a:rPr lang="en-US" dirty="0" smtClean="0"/>
              <a:t>Diaper and bathe</a:t>
            </a:r>
          </a:p>
          <a:p>
            <a:pPr lvl="1"/>
            <a:r>
              <a:rPr lang="en-US" dirty="0" smtClean="0"/>
              <a:t>Close watch</a:t>
            </a:r>
          </a:p>
        </p:txBody>
      </p:sp>
      <p:pic>
        <p:nvPicPr>
          <p:cNvPr id="3075" name="Picture 3" descr="C:\Users\jpotena\AppData\Local\Microsoft\Windows\Temporary Internet Files\Content.IE5\YRIR92BN\MP90040216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990600"/>
            <a:ext cx="3087306"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800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Caring for Newborns</a:t>
            </a:r>
            <a:endParaRPr lang="en-US" dirty="0"/>
          </a:p>
        </p:txBody>
      </p:sp>
      <p:sp>
        <p:nvSpPr>
          <p:cNvPr id="3" name="Content Placeholder 2"/>
          <p:cNvSpPr>
            <a:spLocks noGrp="1"/>
          </p:cNvSpPr>
          <p:nvPr>
            <p:ph sz="quarter" idx="1"/>
          </p:nvPr>
        </p:nvSpPr>
        <p:spPr/>
        <p:txBody>
          <a:bodyPr/>
          <a:lstStyle/>
          <a:p>
            <a:r>
              <a:rPr lang="en-US" dirty="0" smtClean="0"/>
              <a:t>Medical Care</a:t>
            </a:r>
          </a:p>
          <a:p>
            <a:pPr lvl="1"/>
            <a:r>
              <a:rPr lang="en-US" dirty="0" smtClean="0"/>
              <a:t>Periodic checkups to check development and receive immunizations</a:t>
            </a:r>
          </a:p>
          <a:p>
            <a:r>
              <a:rPr lang="en-US" dirty="0" smtClean="0"/>
              <a:t>Sensory Stimulation</a:t>
            </a:r>
          </a:p>
          <a:p>
            <a:pPr lvl="1"/>
            <a:r>
              <a:rPr lang="en-US" dirty="0" smtClean="0"/>
              <a:t>Look, touch, listen, and play</a:t>
            </a:r>
          </a:p>
          <a:p>
            <a:r>
              <a:rPr lang="en-US" dirty="0" smtClean="0"/>
              <a:t>Love</a:t>
            </a:r>
          </a:p>
          <a:p>
            <a:pPr lvl="1"/>
            <a:r>
              <a:rPr lang="en-US" dirty="0" smtClean="0"/>
              <a:t>Close contact with warm, affectionate adults</a:t>
            </a:r>
          </a:p>
        </p:txBody>
      </p:sp>
      <p:pic>
        <p:nvPicPr>
          <p:cNvPr id="4098" name="Picture 2" descr="http://alistbaby.net/wp-content/uploads/2011/05/securedownload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800600"/>
            <a:ext cx="38385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31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Baby’s Language</a:t>
            </a:r>
            <a:endParaRPr lang="en-US" dirty="0"/>
          </a:p>
        </p:txBody>
      </p:sp>
      <p:sp>
        <p:nvSpPr>
          <p:cNvPr id="3" name="Content Placeholder 2"/>
          <p:cNvSpPr>
            <a:spLocks noGrp="1"/>
          </p:cNvSpPr>
          <p:nvPr>
            <p:ph sz="quarter" idx="1"/>
          </p:nvPr>
        </p:nvSpPr>
        <p:spPr/>
        <p:txBody>
          <a:bodyPr/>
          <a:lstStyle/>
          <a:p>
            <a:r>
              <a:rPr lang="en-US" dirty="0" smtClean="0"/>
              <a:t>One way to communicate= CRYING</a:t>
            </a:r>
          </a:p>
          <a:p>
            <a:r>
              <a:rPr lang="en-US" dirty="0" smtClean="0"/>
              <a:t>Average newborn cries one hour per day</a:t>
            </a:r>
          </a:p>
          <a:p>
            <a:r>
              <a:rPr lang="en-US" dirty="0" smtClean="0"/>
              <a:t>Parents begin to recognize their babies different cries</a:t>
            </a:r>
            <a:endParaRPr lang="en-US" dirty="0"/>
          </a:p>
        </p:txBody>
      </p:sp>
      <p:pic>
        <p:nvPicPr>
          <p:cNvPr id="5122" name="Picture 2" descr="C:\Users\jpotena\AppData\Local\Microsoft\Windows\Temporary Internet Files\Content.IE5\5JT6ETL5\MP90044836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3200400"/>
            <a:ext cx="2032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06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Temperament</a:t>
            </a:r>
            <a:endParaRPr lang="en-US" dirty="0"/>
          </a:p>
        </p:txBody>
      </p:sp>
      <p:sp>
        <p:nvSpPr>
          <p:cNvPr id="3" name="Content Placeholder 2"/>
          <p:cNvSpPr>
            <a:spLocks noGrp="1"/>
          </p:cNvSpPr>
          <p:nvPr>
            <p:ph sz="quarter" idx="1"/>
          </p:nvPr>
        </p:nvSpPr>
        <p:spPr/>
        <p:txBody>
          <a:bodyPr/>
          <a:lstStyle/>
          <a:p>
            <a:r>
              <a:rPr lang="en-US" dirty="0" smtClean="0"/>
              <a:t>Style of reacting to the world and relating to others</a:t>
            </a:r>
            <a:endParaRPr lang="en-US" dirty="0"/>
          </a:p>
        </p:txBody>
      </p:sp>
      <p:pic>
        <p:nvPicPr>
          <p:cNvPr id="6146" name="Picture 2" descr="C:\Users\jpotena\AppData\Local\Microsoft\Windows\Temporary Internet Files\Content.IE5\YRIR92BN\MP90040714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400" y="3429000"/>
            <a:ext cx="3314208" cy="2208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93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Sudden Infant Death Syndrome</a:t>
            </a:r>
            <a:endParaRPr lang="en-US" dirty="0"/>
          </a:p>
        </p:txBody>
      </p:sp>
      <p:sp>
        <p:nvSpPr>
          <p:cNvPr id="3" name="Content Placeholder 2"/>
          <p:cNvSpPr>
            <a:spLocks noGrp="1"/>
          </p:cNvSpPr>
          <p:nvPr>
            <p:ph sz="quarter" idx="1"/>
          </p:nvPr>
        </p:nvSpPr>
        <p:spPr/>
        <p:txBody>
          <a:bodyPr/>
          <a:lstStyle/>
          <a:p>
            <a:r>
              <a:rPr lang="en-US" dirty="0" smtClean="0"/>
              <a:t>SIDS Topic Extension Project</a:t>
            </a:r>
            <a:endParaRPr lang="en-US" dirty="0"/>
          </a:p>
        </p:txBody>
      </p:sp>
    </p:spTree>
    <p:extLst>
      <p:ext uri="{BB962C8B-B14F-4D97-AF65-F5344CB8AC3E}">
        <p14:creationId xmlns:p14="http://schemas.microsoft.com/office/powerpoint/2010/main" val="22176827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Shaken Baby Syndrome</a:t>
            </a:r>
            <a:endParaRPr lang="en-US" dirty="0"/>
          </a:p>
        </p:txBody>
      </p:sp>
      <p:sp>
        <p:nvSpPr>
          <p:cNvPr id="3" name="Content Placeholder 2"/>
          <p:cNvSpPr>
            <a:spLocks noGrp="1"/>
          </p:cNvSpPr>
          <p:nvPr>
            <p:ph sz="quarter" idx="1"/>
          </p:nvPr>
        </p:nvSpPr>
        <p:spPr/>
        <p:txBody>
          <a:bodyPr/>
          <a:lstStyle/>
          <a:p>
            <a:r>
              <a:rPr lang="en-US" dirty="0" smtClean="0"/>
              <a:t>Shaken Baby Syndrome Topic Extension Project</a:t>
            </a:r>
            <a:endParaRPr lang="en-US" dirty="0"/>
          </a:p>
        </p:txBody>
      </p:sp>
    </p:spTree>
    <p:extLst>
      <p:ext uri="{BB962C8B-B14F-4D97-AF65-F5344CB8AC3E}">
        <p14:creationId xmlns:p14="http://schemas.microsoft.com/office/powerpoint/2010/main" val="41001514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TotalTime>
  <Words>541</Words>
  <Application>Microsoft Office PowerPoint</Application>
  <PresentationFormat>On-screen Show (4:3)</PresentationFormat>
  <Paragraphs>132</Paragraphs>
  <Slides>21</Slides>
  <Notes>0</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Century Schoolbook</vt:lpstr>
      <vt:lpstr>Wingdings</vt:lpstr>
      <vt:lpstr>Wingdings 2</vt:lpstr>
      <vt:lpstr>Oriel</vt:lpstr>
      <vt:lpstr>Adapting to Parenthood</vt:lpstr>
      <vt:lpstr>The Amazing Newborn</vt:lpstr>
      <vt:lpstr>Newborns Reflexes</vt:lpstr>
      <vt:lpstr>Caring for Newborns</vt:lpstr>
      <vt:lpstr>Caring for Newborns</vt:lpstr>
      <vt:lpstr>Understanding the Baby’s Language</vt:lpstr>
      <vt:lpstr>Early Temperament</vt:lpstr>
      <vt:lpstr>Sudden Infant Death Syndrome</vt:lpstr>
      <vt:lpstr>Shaken Baby Syndrome</vt:lpstr>
      <vt:lpstr>Parents Needs</vt:lpstr>
      <vt:lpstr>Post Natal Care of the Mother</vt:lpstr>
      <vt:lpstr>Recovery After Childbirth</vt:lpstr>
      <vt:lpstr>Recovery After Childbirth</vt:lpstr>
      <vt:lpstr>Recovery After Childbirth</vt:lpstr>
      <vt:lpstr>Recovery After Childbirth</vt:lpstr>
      <vt:lpstr>Postnatal Care of The Mother</vt:lpstr>
      <vt:lpstr>Challenges for New Parents</vt:lpstr>
      <vt:lpstr>Challenges for New Parents</vt:lpstr>
      <vt:lpstr>Couples As Parents</vt:lpstr>
      <vt:lpstr>Helping Siblings Adjust</vt:lpstr>
      <vt:lpstr>Parenting</vt:lpstr>
    </vt:vector>
  </TitlesOfParts>
  <Company>Central Bucks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Natal Care of the Mother</dc:title>
  <dc:creator>jpotena</dc:creator>
  <cp:lastModifiedBy>ERICSSON, DENISE</cp:lastModifiedBy>
  <cp:revision>18</cp:revision>
  <dcterms:created xsi:type="dcterms:W3CDTF">2010-10-04T15:42:52Z</dcterms:created>
  <dcterms:modified xsi:type="dcterms:W3CDTF">2015-10-05T19:36:57Z</dcterms:modified>
</cp:coreProperties>
</file>